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ppt/embeddings/Microsoft_Formel-Editor5.bin" ContentType="application/vnd.openxmlformats-officedocument.oleObject"/>
  <Override PartName="/ppt/embeddings/Microsoft_Formel-Editor6.bin" ContentType="application/vnd.openxmlformats-officedocument.oleObject"/>
  <Override PartName="/ppt/embeddings/Microsoft_Formel-Editor7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Formel-Editor8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Microsoft_Formel-Editor9.bin" ContentType="application/vnd.openxmlformats-officedocument.oleObject"/>
  <Override PartName="/ppt/embeddings/Microsoft_Formel-Editor10.bin" ContentType="application/vnd.openxmlformats-officedocument.oleObject"/>
  <Override PartName="/ppt/embeddings/Microsoft_Formel-Editor11.bin" ContentType="application/vnd.openxmlformats-officedocument.oleObject"/>
  <Override PartName="/ppt/embeddings/Microsoft_Formel-Editor12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297" r:id="rId10"/>
    <p:sldId id="278" r:id="rId11"/>
    <p:sldId id="277" r:id="rId12"/>
    <p:sldId id="290" r:id="rId13"/>
    <p:sldId id="280" r:id="rId14"/>
    <p:sldId id="281" r:id="rId15"/>
    <p:sldId id="282" r:id="rId16"/>
    <p:sldId id="286" r:id="rId17"/>
    <p:sldId id="287" r:id="rId18"/>
    <p:sldId id="288" r:id="rId19"/>
    <p:sldId id="289" r:id="rId20"/>
    <p:sldId id="285" r:id="rId21"/>
    <p:sldId id="261" r:id="rId22"/>
    <p:sldId id="273" r:id="rId23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0700" autoAdjust="0"/>
  </p:normalViewPr>
  <p:slideViewPr>
    <p:cSldViewPr snapToGrid="0" showGuides="1">
      <p:cViewPr>
        <p:scale>
          <a:sx n="108" d="100"/>
          <a:sy n="108" d="100"/>
        </p:scale>
        <p:origin x="-1504" y="-48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66.wmf"/><Relationship Id="rId5" Type="http://schemas.openxmlformats.org/officeDocument/2006/relationships/image" Target="../media/image74.wmf"/><Relationship Id="rId1" Type="http://schemas.openxmlformats.org/officeDocument/2006/relationships/image" Target="../media/image68.wmf"/><Relationship Id="rId2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Formel-Editor5.bin"/><Relationship Id="rId12" Type="http://schemas.openxmlformats.org/officeDocument/2006/relationships/image" Target="../media/image30.emf"/><Relationship Id="rId13" Type="http://schemas.openxmlformats.org/officeDocument/2006/relationships/oleObject" Target="../embeddings/Microsoft_Formel-Editor6.bin"/><Relationship Id="rId14" Type="http://schemas.openxmlformats.org/officeDocument/2006/relationships/image" Target="../media/image31.emf"/><Relationship Id="rId15" Type="http://schemas.openxmlformats.org/officeDocument/2006/relationships/oleObject" Target="../embeddings/Microsoft_Formel-Editor7.bin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26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7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28.emf"/><Relationship Id="rId9" Type="http://schemas.openxmlformats.org/officeDocument/2006/relationships/oleObject" Target="../embeddings/Microsoft_Formel-Editor4.bin"/><Relationship Id="rId10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oleObject" Target="../embeddings/Microsoft_Formel-Editor8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7.bin"/><Relationship Id="rId11" Type="http://schemas.openxmlformats.org/officeDocument/2006/relationships/image" Target="../media/image4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Microsoft_Formel-Editor11.bin"/><Relationship Id="rId13" Type="http://schemas.openxmlformats.org/officeDocument/2006/relationships/image" Target="../media/image50.emf"/><Relationship Id="rId14" Type="http://schemas.openxmlformats.org/officeDocument/2006/relationships/oleObject" Target="../embeddings/Microsoft_Formel-Editor12.bin"/><Relationship Id="rId15" Type="http://schemas.openxmlformats.org/officeDocument/2006/relationships/image" Target="../media/image51.emf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4" Type="http://schemas.openxmlformats.org/officeDocument/2006/relationships/oleObject" Target="../embeddings/oleObject8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45.emf"/><Relationship Id="rId8" Type="http://schemas.openxmlformats.org/officeDocument/2006/relationships/oleObject" Target="../embeddings/Microsoft_Formel-Editor9.bin"/><Relationship Id="rId9" Type="http://schemas.openxmlformats.org/officeDocument/2006/relationships/image" Target="../media/image48.emf"/><Relationship Id="rId10" Type="http://schemas.openxmlformats.org/officeDocument/2006/relationships/oleObject" Target="../embeddings/Microsoft_Formel-Editor10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55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64.w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65.wmf"/><Relationship Id="rId15" Type="http://schemas.openxmlformats.org/officeDocument/2006/relationships/oleObject" Target="../embeddings/oleObject20.bin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63.w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71.w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72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73.wmf"/><Relationship Id="rId18" Type="http://schemas.openxmlformats.org/officeDocument/2006/relationships/oleObject" Target="../embeddings/oleObject29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67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68.w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70.w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w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7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68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69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70.wmf"/><Relationship Id="rId9" Type="http://schemas.openxmlformats.org/officeDocument/2006/relationships/oleObject" Target="../embeddings/oleObject33.bin"/><Relationship Id="rId10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2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Formel" r:id="rId3" imgW="850900" imgH="203200" progId="Equation.3">
                  <p:embed/>
                </p:oleObj>
              </mc:Choice>
              <mc:Fallback>
                <p:oleObj name="Formel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843" y="1691065"/>
                        <a:ext cx="147955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Formel" r:id="rId5" imgW="495300" imgH="203200" progId="Equation.3">
                  <p:embed/>
                </p:oleObj>
              </mc:Choice>
              <mc:Fallback>
                <p:oleObj name="Formel" r:id="rId5" imgW="495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291" y="3936704"/>
                        <a:ext cx="8620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Formel" r:id="rId7" imgW="228600" imgH="203200" progId="Equation.3">
                  <p:embed/>
                </p:oleObj>
              </mc:Choice>
              <mc:Fallback>
                <p:oleObj name="Formel" r:id="rId7" imgW="228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71" y="2925628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Formel" r:id="rId9" imgW="241300" imgH="215900" progId="Equation.3">
                  <p:embed/>
                </p:oleObj>
              </mc:Choice>
              <mc:Fallback>
                <p:oleObj name="Formel" r:id="rId9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689" y="2925037"/>
                        <a:ext cx="420687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1" name="Formel" r:id="rId11" imgW="254000" imgH="203200" progId="Equation.3">
                  <p:embed/>
                </p:oleObj>
              </mc:Choice>
              <mc:Fallback>
                <p:oleObj name="Formel" r:id="rId11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464175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Formel" r:id="rId13" imgW="279400" imgH="215900" progId="Equation.3">
                  <p:embed/>
                </p:oleObj>
              </mc:Choice>
              <mc:Fallback>
                <p:oleObj name="Formel" r:id="rId13" imgW="279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444" y="5464767"/>
                        <a:ext cx="485775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Formel" r:id="rId15" imgW="546100" imgH="203200" progId="Equation.3">
                  <p:embed/>
                </p:oleObj>
              </mc:Choice>
              <mc:Fallback>
                <p:oleObj name="Formel" r:id="rId15" imgW="546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5418138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Formel" r:id="rId3" imgW="1279800" imgH="776880" progId="Equation.3">
                  <p:embed/>
                </p:oleObj>
              </mc:Choice>
              <mc:Fallback>
                <p:oleObj name="Formel" r:id="rId3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49" y="4664982"/>
                        <a:ext cx="1735565" cy="10739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Formel" r:id="rId5" imgW="786240" imgH="383760" progId="Equation.3">
                  <p:embed/>
                </p:oleObj>
              </mc:Choice>
              <mc:Fallback>
                <p:oleObj name="Formel" r:id="rId5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Formel" r:id="rId7" imgW="1737000" imgH="447840" progId="Equation.3">
                  <p:embed/>
                </p:oleObj>
              </mc:Choice>
              <mc:Fallback>
                <p:oleObj name="Formel" r:id="rId7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  <a:endParaRPr lang="de-DE" sz="1800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  <a:endParaRPr lang="de-DE" sz="1800" dirty="0" smtClean="0"/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Formel" r:id="rId7" imgW="203200" imgH="393700" progId="Equation.3">
                  <p:embed/>
                </p:oleObj>
              </mc:Choice>
              <mc:Fallback>
                <p:oleObj name="Formel" r:id="rId7" imgW="20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r="266"/>
          <a:stretch/>
        </p:blipFill>
        <p:spPr>
          <a:xfrm>
            <a:off x="101600" y="1281901"/>
            <a:ext cx="5116818" cy="4916188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41626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283051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8" imgW="1066680" imgH="1041120" progId="Equation.3">
                  <p:embed/>
                </p:oleObj>
              </mc:Choice>
              <mc:Fallback>
                <p:oleObj name="Equation" r:id="rId8" imgW="1066680" imgH="104112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3016250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Formel" r:id="rId10" imgW="2011320" imgH="557640" progId="Equation.3">
                  <p:embed/>
                </p:oleObj>
              </mc:Choice>
              <mc:Fallback>
                <p:oleObj name="Formel" r:id="rId10" imgW="2011320" imgH="55764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2" y="5103812"/>
                        <a:ext cx="3093337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4" name="Inhaltsplatzhalter 13" descr="Parameterization_4_HG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t="4054" r="10395" b="6749"/>
          <a:stretch/>
        </p:blipFill>
        <p:spPr>
          <a:xfrm>
            <a:off x="382219" y="1342656"/>
            <a:ext cx="4469788" cy="4242376"/>
          </a:xfrm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463754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41626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>
            <a:off x="889000" y="1739900"/>
            <a:ext cx="286888" cy="943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207214"/>
              </p:ext>
            </p:extLst>
          </p:nvPr>
        </p:nvGraphicFramePr>
        <p:xfrm>
          <a:off x="2588510" y="2548315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8510" y="2548315"/>
                        <a:ext cx="600075" cy="14081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552172" y="2516266"/>
            <a:ext cx="1036338" cy="7361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Formel" r:id="rId8" imgW="622300" imgH="215900" progId="Equation.3">
                  <p:embed/>
                </p:oleObj>
              </mc:Choice>
              <mc:Fallback>
                <p:oleObj name="Formel" r:id="rId8" imgW="622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223" y="1757363"/>
                        <a:ext cx="865187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Formel" r:id="rId10" imgW="1562100" imgH="838200" progId="Equation.3">
                  <p:embed/>
                </p:oleObj>
              </mc:Choice>
              <mc:Fallback>
                <p:oleObj name="Formel" r:id="rId10" imgW="1562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122" y="2498778"/>
                        <a:ext cx="2171700" cy="113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Formel" r:id="rId12" imgW="1676400" imgH="876300" progId="Equation.3">
                  <p:embed/>
                </p:oleObj>
              </mc:Choice>
              <mc:Fallback>
                <p:oleObj name="Formel" r:id="rId12" imgW="16764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514" y="5307255"/>
                        <a:ext cx="2330450" cy="1192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79813"/>
              </p:ext>
            </p:extLst>
          </p:nvPr>
        </p:nvGraphicFramePr>
        <p:xfrm>
          <a:off x="6745913" y="4355697"/>
          <a:ext cx="180022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Formel" r:id="rId14" imgW="1295400" imgH="215900" progId="Equation.3">
                  <p:embed/>
                </p:oleObj>
              </mc:Choice>
              <mc:Fallback>
                <p:oleObj name="Formel" r:id="rId14" imgW="1295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913" y="4355697"/>
                        <a:ext cx="1800225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r="7548"/>
          <a:stretch/>
        </p:blipFill>
        <p:spPr>
          <a:xfrm>
            <a:off x="211660" y="1049225"/>
            <a:ext cx="6243966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5" imgW="1523880" imgH="279360" progId="Equation.3">
                  <p:embed/>
                </p:oleObj>
              </mc:Choice>
              <mc:Fallback>
                <p:oleObj name="Equation" r:id="rId5" imgW="1523880" imgH="279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7" imgW="1206360" imgH="355320" progId="Equation.3">
                  <p:embed/>
                </p:oleObj>
              </mc:Choice>
              <mc:Fallback>
                <p:oleObj name="Equation" r:id="rId7" imgW="1206360" imgH="355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025" y="5448983"/>
                        <a:ext cx="209232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Equation" r:id="rId9" imgW="1117440" imgH="419040" progId="Equation.3">
                  <p:embed/>
                </p:oleObj>
              </mc:Choice>
              <mc:Fallback>
                <p:oleObj name="Equation" r:id="rId9" imgW="1117440" imgH="419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Equation" r:id="rId11" imgW="1447560" imgH="279360" progId="Equation.3">
                  <p:embed/>
                </p:oleObj>
              </mc:Choice>
              <mc:Fallback>
                <p:oleObj name="Equation" r:id="rId11" imgW="1447560" imgH="27936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4" name="Equation" r:id="rId3" imgW="431640" imgH="711000" progId="Equation.3">
                  <p:embed/>
                </p:oleObj>
              </mc:Choice>
              <mc:Fallback>
                <p:oleObj name="Equation" r:id="rId3" imgW="4316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5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6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7" name="Equation" r:id="rId9" imgW="304560" imgH="203040" progId="Equation.3">
                  <p:embed/>
                </p:oleObj>
              </mc:Choice>
              <mc:Fallback>
                <p:oleObj name="Equation" r:id="rId9" imgW="30456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8" name="Equation" r:id="rId11" imgW="533160" imgH="203040" progId="Equation.3">
                  <p:embed/>
                </p:oleObj>
              </mc:Choice>
              <mc:Fallback>
                <p:oleObj name="Equation" r:id="rId11" imgW="53316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9" name="Equation" r:id="rId13" imgW="507960" imgH="203040" progId="Equation.3">
                  <p:embed/>
                </p:oleObj>
              </mc:Choice>
              <mc:Fallback>
                <p:oleObj name="Equation" r:id="rId13" imgW="50796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0" name="Equation" r:id="rId15" imgW="406080" imgH="457200" progId="Equation.3">
                  <p:embed/>
                </p:oleObj>
              </mc:Choice>
              <mc:Fallback>
                <p:oleObj name="Equation" r:id="rId15" imgW="406080" imgH="457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Equation" r:id="rId3" imgW="1434960" imgH="393480" progId="Equation.3">
                  <p:embed/>
                </p:oleObj>
              </mc:Choice>
              <mc:Fallback>
                <p:oleObj name="Equation" r:id="rId3" imgW="14349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8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9" name="Equation" r:id="rId9" imgW="380880" imgH="228600" progId="Equation.3">
                  <p:embed/>
                </p:oleObj>
              </mc:Choice>
              <mc:Fallback>
                <p:oleObj name="Equation" r:id="rId9" imgW="3808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" name="Equation" r:id="rId11" imgW="723600" imgH="228600" progId="Equation.3">
                  <p:embed/>
                </p:oleObj>
              </mc:Choice>
              <mc:Fallback>
                <p:oleObj name="Equation" r:id="rId11" imgW="723600" imgH="228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" name="Equation" r:id="rId13" imgW="266400" imgH="203040" progId="Equation.3">
                  <p:embed/>
                </p:oleObj>
              </mc:Choice>
              <mc:Fallback>
                <p:oleObj name="Equation" r:id="rId13" imgW="266400" imgH="2030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2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3" name="Equation" r:id="rId16" imgW="380880" imgH="241200" progId="Equation.3">
                  <p:embed/>
                </p:oleObj>
              </mc:Choice>
              <mc:Fallback>
                <p:oleObj name="Equation" r:id="rId16" imgW="380880" imgH="2412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Equation" r:id="rId18" imgW="380880" imgH="241200" progId="Equation.3">
                  <p:embed/>
                </p:oleObj>
              </mc:Choice>
              <mc:Fallback>
                <p:oleObj name="Equation" r:id="rId18" imgW="380880" imgH="2412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3" imgW="317160" imgH="203040" progId="Equation.3">
                  <p:embed/>
                </p:oleObj>
              </mc:Choice>
              <mc:Fallback>
                <p:oleObj name="Equation" r:id="rId3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5" imgW="266400" imgH="203040" progId="Equation.3">
                  <p:embed/>
                </p:oleObj>
              </mc:Choice>
              <mc:Fallback>
                <p:oleObj name="Equation" r:id="rId5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9" imgW="266400" imgH="203040" progId="Equation.3">
                  <p:embed/>
                </p:oleObj>
              </mc:Choice>
              <mc:Fallback>
                <p:oleObj name="Equation" r:id="rId9" imgW="26640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10" imgW="406080" imgH="457200" progId="Equation.3">
                  <p:embed/>
                </p:oleObj>
              </mc:Choice>
              <mc:Fallback>
                <p:oleObj name="Equation" r:id="rId10" imgW="406080" imgH="457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12" imgW="520560" imgH="711000" progId="Equation.3">
                  <p:embed/>
                </p:oleObj>
              </mc:Choice>
              <mc:Fallback>
                <p:oleObj name="Equation" r:id="rId12" imgW="520560" imgH="7110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property</a:t>
            </a:r>
            <a:r>
              <a:rPr lang="de-DE" sz="2400" b="1" dirty="0" smtClean="0"/>
              <a:t>: </a:t>
            </a: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HMI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dirty="0" err="1" smtClean="0"/>
              <a:t>Trajectories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22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Bachelor’s 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87350" y="4029364"/>
            <a:ext cx="8401648" cy="21885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HMI</a:t>
            </a:r>
          </a:p>
          <a:p>
            <a:pPr lvl="1"/>
            <a:r>
              <a:rPr lang="en-US" dirty="0" smtClean="0"/>
              <a:t>Trajectories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Main tasks</a:t>
            </a:r>
          </a:p>
          <a:p>
            <a:pPr lvl="1"/>
            <a:r>
              <a:rPr lang="en-US" dirty="0" smtClean="0"/>
              <a:t>Develop Control Modes for  6DoF Motion</a:t>
            </a:r>
          </a:p>
          <a:p>
            <a:pPr lvl="1"/>
            <a:r>
              <a:rPr lang="en-US" dirty="0" smtClean="0"/>
              <a:t>Realize HMI</a:t>
            </a:r>
          </a:p>
          <a:p>
            <a:pPr lvl="1"/>
            <a:r>
              <a:rPr lang="en-US" dirty="0" smtClean="0"/>
              <a:t>Generate 3D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2099762" y="1318174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541549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Assisted</a:t>
            </a:r>
            <a:endParaRPr lang="de-DE" dirty="0" smtClean="0"/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782301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Testphase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6" name="Bild 75" descr="T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8" y="2771125"/>
            <a:ext cx="938383" cy="844545"/>
          </a:xfrm>
          <a:prstGeom prst="rect">
            <a:avLst/>
          </a:prstGeom>
        </p:spPr>
      </p:pic>
      <p:sp>
        <p:nvSpPr>
          <p:cNvPr id="172" name="Textfeld 171"/>
          <p:cNvSpPr txBox="1"/>
          <p:nvPr/>
        </p:nvSpPr>
        <p:spPr>
          <a:xfrm>
            <a:off x="6767592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8" name="Bild 77" descr="D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28" y="2566715"/>
            <a:ext cx="1271407" cy="1464261"/>
          </a:xfrm>
          <a:prstGeom prst="rect">
            <a:avLst/>
          </a:prstGeom>
        </p:spPr>
      </p:pic>
      <p:pic>
        <p:nvPicPr>
          <p:cNvPr id="80" name="Bild 79" descr="A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23" y="2560939"/>
            <a:ext cx="1058330" cy="1199441"/>
          </a:xfrm>
          <a:prstGeom prst="rect">
            <a:avLst/>
          </a:prstGeom>
        </p:spPr>
      </p:pic>
      <p:pic>
        <p:nvPicPr>
          <p:cNvPr id="81" name="Bild 80" descr="HA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9" y="2120392"/>
            <a:ext cx="1380999" cy="1841332"/>
          </a:xfrm>
          <a:prstGeom prst="rect">
            <a:avLst/>
          </a:prstGeom>
        </p:spPr>
      </p:pic>
      <p:pic>
        <p:nvPicPr>
          <p:cNvPr id="82" name="Bild 81" descr="FA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20" y="2128243"/>
            <a:ext cx="1620091" cy="1868756"/>
          </a:xfrm>
          <a:prstGeom prst="rect">
            <a:avLst/>
          </a:prstGeom>
        </p:spPr>
      </p:pic>
      <p:sp>
        <p:nvSpPr>
          <p:cNvPr id="83" name="Gestreifter Pfeil nach rechts 82"/>
          <p:cNvSpPr/>
          <p:nvPr/>
        </p:nvSpPr>
        <p:spPr bwMode="auto">
          <a:xfrm>
            <a:off x="870158" y="4009563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434087" y="4268246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T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6" y="1313103"/>
            <a:ext cx="2238313" cy="20144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4881" y="3739124"/>
            <a:ext cx="255167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Tested</a:t>
            </a:r>
            <a:r>
              <a:rPr lang="de-DE" dirty="0" smtClean="0"/>
              <a:t> on real System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29915" y="2402225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pic>
        <p:nvPicPr>
          <p:cNvPr id="8" name="Bild 7" descr="D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0" y="1204654"/>
            <a:ext cx="2800062" cy="32247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3133824" y="2182861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3395" y="2232936"/>
            <a:ext cx="4872690" cy="2801889"/>
          </a:xfr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0" y="1072260"/>
            <a:ext cx="2259741" cy="25610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133824" y="1455498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9" name="Inhaltsplatzhalter 8" descr="HAC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5" b="4952"/>
          <a:stretch/>
        </p:blipFill>
        <p:spPr>
          <a:xfrm>
            <a:off x="810670" y="1052500"/>
            <a:ext cx="3048531" cy="3932998"/>
          </a:xfrm>
        </p:spPr>
      </p:pic>
      <p:sp>
        <p:nvSpPr>
          <p:cNvPr id="10" name="Textfeld 9"/>
          <p:cNvSpPr txBox="1"/>
          <p:nvPr/>
        </p:nvSpPr>
        <p:spPr>
          <a:xfrm>
            <a:off x="658497" y="5091323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11" name="planing_trajector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3496" y="2112495"/>
            <a:ext cx="4910388" cy="282347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33824" y="218286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FA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3" y="1400038"/>
            <a:ext cx="2730500" cy="3149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70454" y="4526927"/>
            <a:ext cx="295147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600097" y="1801860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370</Words>
  <Application>Microsoft Macintosh PowerPoint</Application>
  <PresentationFormat>Bildschirmpräsentation (4:3)</PresentationFormat>
  <Paragraphs>182</Paragraphs>
  <Slides>22</Slides>
  <Notes>0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Master Skye</vt:lpstr>
      <vt:lpstr>Formel</vt:lpstr>
      <vt:lpstr>Equation</vt:lpstr>
      <vt:lpstr>Microsoft Formel-Editor</vt:lpstr>
      <vt:lpstr>Human-Machine Interfaces for Operating a Blimp</vt:lpstr>
      <vt:lpstr>Motivation</vt:lpstr>
      <vt:lpstr>Bachelor’s Thesis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Trajectory-Controllers</vt:lpstr>
      <vt:lpstr>Trajectory-Controllers</vt:lpstr>
      <vt:lpstr>Trajectory-Controllers</vt:lpstr>
      <vt:lpstr>Evaluation</vt:lpstr>
      <vt:lpstr>&gt;&gt; Backup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356</cp:revision>
  <cp:lastPrinted>2008-03-19T15:04:09Z</cp:lastPrinted>
  <dcterms:modified xsi:type="dcterms:W3CDTF">2012-06-09T16:22:46Z</dcterms:modified>
</cp:coreProperties>
</file>